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Overpass Black"/>
      <p:bold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jKqaAJF6BFbkYr6mcMg02tzNVx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07AA55-F9A3-463D-90C9-249428F88BA6}">
  <a:tblStyle styleId="{7707AA55-F9A3-463D-90C9-249428F88B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OverpassBlack-boldItalic.fntdata"/><Relationship Id="rId32" Type="http://schemas.openxmlformats.org/officeDocument/2006/relationships/font" Target="fonts/OverpassBlack-bold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9" name="Google Shape;2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3010d264a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g13010d264a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3010d264a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6" name="Google Shape;2206;g13010d264a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3010d264a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13010d264a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3" name="Google Shape;22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010d264a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010d264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3010d264a1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13010d264a1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3010d264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3010d264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3010d264a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3010d264a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010d264a1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010d264a1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13010d264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8" name="Google Shape;2268;g13010d264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3010d264a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13010d264a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3010d264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3010d264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3010d264a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13010d264a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13010d264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13010d264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3010d264a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3010d264a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3010d264a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3010d264a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13010d264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13010d264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13010d264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13010d264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3010d264a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4" name="Google Shape;2144;g13010d264a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3010d264a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g13010d264a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3010d264a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0" name="Google Shape;2160;g13010d264a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8" name="Google Shape;2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3010d264a1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6" name="Google Shape;2176;g13010d264a1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3010d264a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4" name="Google Shape;2184;g13010d264a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6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"/>
          <p:cNvPicPr preferRelativeResize="0"/>
          <p:nvPr/>
        </p:nvPicPr>
        <p:blipFill rotWithShape="1">
          <a:blip r:embed="rId4">
            <a:alphaModFix amt="67000"/>
          </a:blip>
          <a:srcRect b="0" l="0" r="0" t="0"/>
          <a:stretch/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5">
            <a:alphaModFix amt="66000"/>
          </a:blip>
          <a:srcRect b="0" l="0" r="0" t="0"/>
          <a:stretch/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 rotWithShape="1">
          <a:blip r:embed="rId6">
            <a:alphaModFix amt="82000"/>
          </a:blip>
          <a:srcRect b="0" l="0" r="0" t="0"/>
          <a:stretch/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6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6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6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5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6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3" name="Google Shape;633;p16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34" name="Google Shape;634;p1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6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36" name="Google Shape;636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1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16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73" name="Google Shape;673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p16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6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8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18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715" name="Google Shape;715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0" name="Google Shape;750;p1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8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3" name="Google Shape;753;p18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4" name="Google Shape;754;p18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5" name="Google Shape;755;p18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6" name="Google Shape;756;p18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7" name="Google Shape;757;p18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58" name="Google Shape;758;p18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9" name="Google Shape;759;p18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18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1" name="Google Shape;761;p18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8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8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4" name="Google Shape;764;p18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18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6" name="Google Shape;766;p18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8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8" name="Google Shape;768;p18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8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0" name="Google Shape;770;p18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8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1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75" name="Google Shape;77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0" name="Google Shape;810;p1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2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20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817" name="Google Shape;817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2" name="Google Shape;852;p2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20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55" name="Google Shape;855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20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2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2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2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5" name="Google Shape;895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0" name="Google Shape;930;p2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2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1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33" name="Google Shape;933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8" name="Google Shape;968;p2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69" name="Google Shape;969;p21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2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22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73" name="Google Shape;973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8" name="Google Shape;1008;p2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2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23"/>
          <p:cNvGrpSpPr/>
          <p:nvPr/>
        </p:nvGrpSpPr>
        <p:grpSpPr>
          <a:xfrm>
            <a:off x="-1680775" y="-4224695"/>
            <a:ext cx="16179800" cy="13950338"/>
            <a:chOff x="-1680775" y="-4224695"/>
            <a:chExt cx="16179800" cy="13950338"/>
          </a:xfrm>
        </p:grpSpPr>
        <p:pic>
          <p:nvPicPr>
            <p:cNvPr id="1012" name="Google Shape;1012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23"/>
            <p:cNvPicPr preferRelativeResize="0"/>
            <p:nvPr/>
          </p:nvPicPr>
          <p:blipFill rotWithShape="1">
            <a:blip r:embed="rId3">
              <a:alphaModFix amt="56000"/>
            </a:blip>
            <a:srcRect b="0" l="0" r="0" t="0"/>
            <a:stretch/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23"/>
            <p:cNvPicPr preferRelativeResize="0"/>
            <p:nvPr/>
          </p:nvPicPr>
          <p:blipFill rotWithShape="1">
            <a:blip r:embed="rId4">
              <a:alphaModFix amt="52000"/>
            </a:blip>
            <a:srcRect b="0" l="0" r="0" t="0"/>
            <a:stretch/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23"/>
            <p:cNvPicPr preferRelativeResize="0"/>
            <p:nvPr/>
          </p:nvPicPr>
          <p:blipFill rotWithShape="1">
            <a:blip r:embed="rId5">
              <a:alphaModFix amt="47000"/>
            </a:blip>
            <a:srcRect b="0" l="0" r="0" t="0"/>
            <a:stretch/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23"/>
            <p:cNvPicPr preferRelativeResize="0"/>
            <p:nvPr/>
          </p:nvPicPr>
          <p:blipFill rotWithShape="1">
            <a:blip r:embed="rId6">
              <a:alphaModFix amt="58000"/>
            </a:blip>
            <a:srcRect b="0" l="0" r="0" t="0"/>
            <a:stretch/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23"/>
            <p:cNvPicPr preferRelativeResize="0"/>
            <p:nvPr/>
          </p:nvPicPr>
          <p:blipFill rotWithShape="1">
            <a:blip r:embed="rId7">
              <a:alphaModFix amt="45000"/>
            </a:blip>
            <a:srcRect b="0" l="0" r="0" t="0"/>
            <a:stretch/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8" name="Google Shape;1018;p23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9" name="Google Shape;1019;p23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0" name="Google Shape;1020;p23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021" name="Google Shape;1021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6" name="Google Shape;1056;p23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24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24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24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61" name="Google Shape;1061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6" name="Google Shape;1096;p24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4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24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99" name="Google Shape;1099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p24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5" name="Google Shape;1135;p24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6" name="Google Shape;1136;p24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7" name="Google Shape;1137;p24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" name="Google Shape;1138;p24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9" name="Google Shape;1139;p24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24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95" name="Google Shape;95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7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5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3" name="Google Shape;1143;p25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25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5" name="Google Shape;1145;p25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25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7" name="Google Shape;1147;p25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25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9" name="Google Shape;1149;p25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0" name="Google Shape;1150;p25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1" name="Google Shape;1151;p2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52" name="Google Shape;1152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7" name="Google Shape;1187;p25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5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2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90" name="Google Shape;1190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25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26" name="Google Shape;1226;p25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6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9" name="Google Shape;1229;p26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26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1" name="Google Shape;1231;p26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6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3" name="Google Shape;1233;p26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26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5" name="Google Shape;1235;p26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36" name="Google Shape;1236;p26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2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38" name="Google Shape;1238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3" name="Google Shape;1273;p2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6"/>
          <p:cNvPicPr preferRelativeResize="0"/>
          <p:nvPr/>
        </p:nvPicPr>
        <p:blipFill rotWithShape="1">
          <a:blip r:embed="rId4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2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76" name="Google Shape;1276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1" name="Google Shape;1311;p26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26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13" name="Google Shape;1313;p26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2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2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7" name="Google Shape;1317;p27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318" name="Google Shape;1318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3" name="Google Shape;1353;p2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2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27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56" name="Google Shape;1356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1" name="Google Shape;1391;p27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2" name="Google Shape;1392;p27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27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4" name="Google Shape;1394;p27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27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6" name="Google Shape;1396;p27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27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98" name="Google Shape;1398;p27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9" name="Google Shape;1399;p27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0" name="Google Shape;1400;p27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27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2" name="Google Shape;1402;p27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27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2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6" name="Google Shape;1406;p28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407" name="Google Shape;1407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2" name="Google Shape;1442;p28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2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2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45" name="Google Shape;1445;p28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2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28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48" name="Google Shape;1448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9"/>
          <p:cNvSpPr txBox="1"/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85" name="Google Shape;1485;p29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6" name="Google Shape;1486;p29"/>
          <p:cNvSpPr txBox="1"/>
          <p:nvPr>
            <p:ph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87" name="Google Shape;1487;p29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8" name="Google Shape;1488;p29"/>
          <p:cNvSpPr txBox="1"/>
          <p:nvPr>
            <p:ph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89" name="Google Shape;1489;p29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0" name="Google Shape;1490;p29"/>
          <p:cNvSpPr txBox="1"/>
          <p:nvPr>
            <p:ph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91" name="Google Shape;1491;p29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2" name="Google Shape;1492;p29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3" name="Google Shape;1493;p29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4" name="Google Shape;1494;p29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9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96" name="Google Shape;1496;p2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98" name="Google Shape;1498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3" name="Google Shape;1533;p2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2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29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0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30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0" name="Google Shape;1540;p30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30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30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30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4" name="Google Shape;1544;p30"/>
          <p:cNvSpPr txBox="1"/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45" name="Google Shape;1545;p30"/>
          <p:cNvSpPr txBox="1"/>
          <p:nvPr>
            <p:ph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46" name="Google Shape;1546;p30"/>
          <p:cNvSpPr txBox="1"/>
          <p:nvPr>
            <p:ph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pic>
        <p:nvPicPr>
          <p:cNvPr id="1547" name="Google Shape;1547;p30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30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4" name="Google Shape;1584;p3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0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0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30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3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3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6" name="Google Shape;1626;p3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31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31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31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31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31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31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32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6" name="Google Shape;1706;p3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3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32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32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32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32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32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3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3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2" name="Google Shape;1752;p33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33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3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33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33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33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4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4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4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4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9" name="Google Shape;1799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5" name="Google Shape;1835;p34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4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4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b="0" i="0" lang="en" sz="1200" u="none" cap="none" strike="noStrik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i="0" lang="en" sz="12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4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8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40" name="Google Shape;140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8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5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5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5"/>
          <p:cNvPicPr preferRelativeResize="0"/>
          <p:nvPr/>
        </p:nvPicPr>
        <p:blipFill rotWithShape="1">
          <a:blip r:embed="rId3">
            <a:alphaModFix amt="76000"/>
          </a:blip>
          <a:srcRect b="0" l="0" r="0" t="0"/>
          <a:stretch/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5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0" name="Google Shape;1880;p3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6" name="Google Shape;1916;p35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6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5" name="Google Shape;1955;p36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6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6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7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6" name="Google Shape;1996;p37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8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8"/>
          <p:cNvPicPr preferRelativeResize="0"/>
          <p:nvPr/>
        </p:nvPicPr>
        <p:blipFill rotWithShape="1">
          <a:blip r:embed="rId3">
            <a:alphaModFix amt="66000"/>
          </a:blip>
          <a:srcRect b="0" l="0" r="0" t="0"/>
          <a:stretch/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8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3" name="Google Shape;2073;p38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4" name="Google Shape;2074;p38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8"/>
          <p:cNvPicPr preferRelativeResize="0"/>
          <p:nvPr/>
        </p:nvPicPr>
        <p:blipFill rotWithShape="1">
          <a:blip r:embed="rId5">
            <a:alphaModFix amt="74000"/>
          </a:blip>
          <a:srcRect b="0" l="0" r="0" t="0"/>
          <a:stretch/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9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3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3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3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3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3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3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3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3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4" name="Google Shape;2114;p39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9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 rotWithShape="1">
          <a:blip r:embed="rId2">
            <a:alphaModFix amt="76000"/>
          </a:blip>
          <a:srcRect b="0" l="0" r="0" t="0"/>
          <a:stretch/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9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182" name="Google Shape;182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9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18" name="Google Shape;218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9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9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255" name="Google Shape;255;p9"/>
          <p:cNvSpPr txBox="1"/>
          <p:nvPr>
            <p:ph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8" name="Google Shape;258;p10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0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0" name="Google Shape;260;p10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1" name="Google Shape;261;p10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63" name="Google Shape;263;p1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0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303" name="Google Shape;303;p1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9" name="Google Shape;339;p10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0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1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45" name="Google Shape;345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1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1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83" name="Google Shape;383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11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19" name="Google Shape;419;p1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1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1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424" name="Google Shape;424;p12"/>
          <p:cNvPicPr preferRelativeResize="0"/>
          <p:nvPr/>
        </p:nvPicPr>
        <p:blipFill rotWithShape="1">
          <a:blip r:embed="rId2">
            <a:alphaModFix amt="47000"/>
          </a:blip>
          <a:srcRect b="0" l="0" r="0" t="0"/>
          <a:stretch/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12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426" name="Google Shape;426;p1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1" name="Google Shape;461;p12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2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2"/>
          <p:cNvPicPr preferRelativeResize="0"/>
          <p:nvPr/>
        </p:nvPicPr>
        <p:blipFill rotWithShape="1">
          <a:blip r:embed="rId5">
            <a:alphaModFix amt="76000"/>
          </a:blip>
          <a:srcRect b="0" l="0" r="0" t="0"/>
          <a:stretch/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2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2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66" name="Google Shape;466;p1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2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3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/>
          <p:cNvPicPr preferRelativeResize="0"/>
          <p:nvPr/>
        </p:nvPicPr>
        <p:blipFill rotWithShape="1">
          <a:blip r:embed="rId3">
            <a:alphaModFix amt="33000"/>
          </a:blip>
          <a:srcRect b="0" l="0" r="0" t="0"/>
          <a:stretch/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3"/>
          <p:cNvPicPr preferRelativeResize="0"/>
          <p:nvPr/>
        </p:nvPicPr>
        <p:blipFill rotWithShape="1">
          <a:blip r:embed="rId4">
            <a:alphaModFix amt="58000"/>
          </a:blip>
          <a:srcRect b="0" l="0" r="0" t="0"/>
          <a:stretch/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3"/>
          <p:cNvPicPr preferRelativeResize="0"/>
          <p:nvPr/>
        </p:nvPicPr>
        <p:blipFill rotWithShape="1">
          <a:blip r:embed="rId5">
            <a:alphaModFix amt="62000"/>
          </a:blip>
          <a:srcRect b="0" l="0" r="0" t="0"/>
          <a:stretch/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3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13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510" name="Google Shape;510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1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46" name="Google Shape;546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1" name="Google Shape;581;p13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3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3" name="Google Shape;583;p13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4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4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87" name="Google Shape;587;p14"/>
          <p:cNvPicPr preferRelativeResize="0"/>
          <p:nvPr/>
        </p:nvPicPr>
        <p:blipFill rotWithShape="1">
          <a:blip r:embed="rId2">
            <a:alphaModFix amt="82000"/>
          </a:blip>
          <a:srcRect b="0" l="0" r="0" t="0"/>
          <a:stretch/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4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14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90" name="Google Shape;590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5" name="Google Shape;625;p14"/>
          <p:cNvPicPr preferRelativeResize="0"/>
          <p:nvPr/>
        </p:nvPicPr>
        <p:blipFill rotWithShape="1">
          <a:blip r:embed="rId3">
            <a:alphaModFix amt="82000"/>
          </a:blip>
          <a:srcRect b="0" l="0" r="0" t="0"/>
          <a:stretch/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b="0" i="0" sz="3000" u="none" cap="none" strike="noStrik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1"/>
          <p:cNvPicPr preferRelativeResize="0"/>
          <p:nvPr/>
        </p:nvPicPr>
        <p:blipFill rotWithShape="1">
          <a:blip r:embed="rId3">
            <a:alphaModFix amt="74000"/>
          </a:blip>
          <a:srcRect b="0" l="0" r="0" t="0"/>
          <a:stretch/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"/>
          <p:cNvPicPr preferRelativeResize="0"/>
          <p:nvPr/>
        </p:nvPicPr>
        <p:blipFill rotWithShape="1">
          <a:blip r:embed="rId4">
            <a:alphaModFix amt="74000"/>
          </a:blip>
          <a:srcRect b="0" l="0" r="0" t="0"/>
          <a:stretch/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"/>
          <p:cNvPicPr preferRelativeResize="0"/>
          <p:nvPr/>
        </p:nvPicPr>
        <p:blipFill rotWithShape="1">
          <a:blip r:embed="rId5">
            <a:alphaModFix amt="47000"/>
          </a:blip>
          <a:srcRect b="0" l="0" r="0" t="0"/>
          <a:stretch/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/>
              <a:t>Métodos de Aprendizaje 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/>
              <a:t>NO Supervisado</a:t>
            </a:r>
            <a:endParaRPr sz="3600"/>
          </a:p>
        </p:txBody>
      </p:sp>
      <p:sp>
        <p:nvSpPr>
          <p:cNvPr id="2125" name="Google Shape;2125;p1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Sistemas de Inteligencia Artificial: TP4</a:t>
            </a:r>
            <a:endParaRPr b="1"/>
          </a:p>
        </p:txBody>
      </p:sp>
      <p:sp>
        <p:nvSpPr>
          <p:cNvPr id="2126" name="Google Shape;2126;p1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1"/>
          <p:cNvSpPr txBox="1"/>
          <p:nvPr/>
        </p:nvSpPr>
        <p:spPr>
          <a:xfrm>
            <a:off x="3838425" y="3807450"/>
            <a:ext cx="10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Grupo 14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Google Shape;2197;g13010d264a1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04500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g13010d264a1_2_25"/>
          <p:cNvSpPr txBox="1"/>
          <p:nvPr/>
        </p:nvSpPr>
        <p:spPr>
          <a:xfrm>
            <a:off x="0" y="925"/>
            <a:ext cx="240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</a:t>
            </a: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 sz="12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4</a:t>
            </a:r>
            <a:endParaRPr sz="12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 sz="12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</a:t>
            </a: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2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 sz="12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 sz="12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g13010d264a1_2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4462"/>
            <a:ext cx="4461826" cy="24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g13010d264a1_2_25"/>
          <p:cNvSpPr txBox="1"/>
          <p:nvPr/>
        </p:nvSpPr>
        <p:spPr>
          <a:xfrm>
            <a:off x="160575" y="4275925"/>
            <a:ext cx="16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0,5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1" name="Google Shape;2201;g13010d264a1_2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175" y="1561375"/>
            <a:ext cx="4461825" cy="2497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3010d264a1_2_25"/>
          <p:cNvSpPr txBox="1"/>
          <p:nvPr/>
        </p:nvSpPr>
        <p:spPr>
          <a:xfrm>
            <a:off x="4787200" y="4275925"/>
            <a:ext cx="16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0,001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g13010d264a1_2_25"/>
          <p:cNvSpPr txBox="1"/>
          <p:nvPr>
            <p:ph type="ctrTitle"/>
          </p:nvPr>
        </p:nvSpPr>
        <p:spPr>
          <a:xfrm>
            <a:off x="1697546" y="3585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Tasa de aprendizaje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3010d264a1_1_44"/>
          <p:cNvSpPr txBox="1"/>
          <p:nvPr>
            <p:ph idx="429496729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Distancia euclídea</a:t>
            </a:r>
            <a:endParaRPr/>
          </a:p>
        </p:txBody>
      </p:sp>
      <p:sp>
        <p:nvSpPr>
          <p:cNvPr id="2209" name="Google Shape;2209;g13010d264a1_1_44"/>
          <p:cNvSpPr txBox="1"/>
          <p:nvPr/>
        </p:nvSpPr>
        <p:spPr>
          <a:xfrm>
            <a:off x="3347500" y="3783300"/>
            <a:ext cx="207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4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Promedio = 1.29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0" name="Google Shape;2210;g13010d264a1_1_44"/>
          <p:cNvSpPr txBox="1"/>
          <p:nvPr/>
        </p:nvSpPr>
        <p:spPr>
          <a:xfrm>
            <a:off x="6234250" y="4060800"/>
            <a:ext cx="247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5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Promedio = 1.36</a:t>
            </a:r>
            <a:endParaRPr/>
          </a:p>
        </p:txBody>
      </p:sp>
      <p:pic>
        <p:nvPicPr>
          <p:cNvPr id="2211" name="Google Shape;2211;g13010d264a1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400" y="1927731"/>
            <a:ext cx="3000000" cy="17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g13010d264a1_1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398" y="1958550"/>
            <a:ext cx="3116652" cy="17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g13010d264a1_1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99213"/>
            <a:ext cx="2946024" cy="1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g13010d264a1_1_44"/>
          <p:cNvSpPr txBox="1"/>
          <p:nvPr/>
        </p:nvSpPr>
        <p:spPr>
          <a:xfrm>
            <a:off x="280073" y="3998850"/>
            <a:ext cx="20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3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Promedio = 1.26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3010d264a1_1_7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220" name="Google Shape;2220;g13010d264a1_1_78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/>
              <a:t>Escalabilidad muy importante</a:t>
            </a:r>
            <a:endParaRPr b="1"/>
          </a:p>
          <a:p>
            <a:pPr indent="-3302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/>
              <a:t>Poco alcance del modelo (conjuntos de variables escasos y solo números)</a:t>
            </a:r>
            <a:endParaRPr b="1"/>
          </a:p>
          <a:p>
            <a:pPr indent="-3302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/>
              <a:t>Tamaño de grilla indefinido: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 más chico    → mayor densidad probable en un nodo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 más grande     → mayor distribución de densidad</a:t>
            </a:r>
            <a:endParaRPr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mayor distancia entre neuronas (menos influencia)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3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3"/>
          <p:cNvSpPr txBox="1"/>
          <p:nvPr>
            <p:ph type="title"/>
          </p:nvPr>
        </p:nvSpPr>
        <p:spPr>
          <a:xfrm>
            <a:off x="988550" y="1542000"/>
            <a:ext cx="5605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Ej 1b: Regla de Oja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3010d264a1_0_17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 de Oja</a:t>
            </a:r>
            <a:endParaRPr/>
          </a:p>
        </p:txBody>
      </p:sp>
      <p:sp>
        <p:nvSpPr>
          <p:cNvPr id="2232" name="Google Shape;2232;g13010d264a1_0_172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Obtener la primer componente principal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Comparar los resultados con una librería (usamos SKLEARN)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13010d264a1_2_6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 componente principal</a:t>
            </a:r>
            <a:endParaRPr/>
          </a:p>
        </p:txBody>
      </p:sp>
      <p:sp>
        <p:nvSpPr>
          <p:cNvPr id="2238" name="Google Shape;2238;g13010d264a1_2_69"/>
          <p:cNvSpPr txBox="1"/>
          <p:nvPr/>
        </p:nvSpPr>
        <p:spPr>
          <a:xfrm>
            <a:off x="736650" y="1100813"/>
            <a:ext cx="39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Autovector: 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239" name="Google Shape;2239;g13010d264a1_2_69"/>
          <p:cNvGraphicFramePr/>
          <p:nvPr/>
        </p:nvGraphicFramePr>
        <p:xfrm>
          <a:off x="499850" y="15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{7707AA55-F9A3-463D-90C9-249428F88BA6}</a:tableStyleId>
              </a:tblPr>
              <a:tblGrid>
                <a:gridCol w="1153750"/>
                <a:gridCol w="1132500"/>
                <a:gridCol w="1173925"/>
                <a:gridCol w="1127000"/>
                <a:gridCol w="1097450"/>
                <a:gridCol w="1182300"/>
                <a:gridCol w="12791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Area	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GDP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Inflation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Life.expect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Military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Pop.growth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Unemployment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0.12827519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-0.49281576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0.42673841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-0.4923846 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0.15280048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-0.45100101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0.29988919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0" name="Google Shape;2240;g13010d264a1_2_69"/>
          <p:cNvGraphicFramePr/>
          <p:nvPr/>
        </p:nvGraphicFramePr>
        <p:xfrm>
          <a:off x="499850" y="328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{7707AA55-F9A3-463D-90C9-249428F88BA6}</a:tableStyleId>
              </a:tblPr>
              <a:tblGrid>
                <a:gridCol w="1197775"/>
                <a:gridCol w="1132500"/>
                <a:gridCol w="1173925"/>
                <a:gridCol w="1127000"/>
                <a:gridCol w="1097450"/>
                <a:gridCol w="1182300"/>
                <a:gridCol w="12791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Area	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GDP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Inflation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Life.expect 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Military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Pop.growth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Unemployment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0.1248739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-0.50050586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0.40651815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-0.48287333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0.18811162 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-0.47570355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0.27165582</a:t>
                      </a:r>
                      <a:endParaRPr sz="12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1" name="Google Shape;2241;g13010d264a1_2_69"/>
          <p:cNvSpPr txBox="1"/>
          <p:nvPr/>
        </p:nvSpPr>
        <p:spPr>
          <a:xfrm>
            <a:off x="736650" y="2795313"/>
            <a:ext cx="39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pen Sans"/>
                <a:ea typeface="Open Sans"/>
                <a:cs typeface="Open Sans"/>
                <a:sym typeface="Open Sans"/>
              </a:rPr>
              <a:t>Autovector: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usando la libreria sklearn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2" name="Google Shape;2242;g13010d264a1_2_69"/>
          <p:cNvSpPr txBox="1"/>
          <p:nvPr/>
        </p:nvSpPr>
        <p:spPr>
          <a:xfrm>
            <a:off x="736650" y="4560500"/>
            <a:ext cx="31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→ Diferencia total =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0,12906997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3010d264a1_0_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</a:t>
            </a:r>
            <a:r>
              <a:rPr lang="en"/>
              <a:t> de resultados</a:t>
            </a:r>
            <a:endParaRPr/>
          </a:p>
        </p:txBody>
      </p:sp>
      <p:sp>
        <p:nvSpPr>
          <p:cNvPr id="2248" name="Google Shape;2248;g13010d264a1_0_7"/>
          <p:cNvSpPr txBox="1"/>
          <p:nvPr/>
        </p:nvSpPr>
        <p:spPr>
          <a:xfrm>
            <a:off x="796100" y="1325850"/>
            <a:ext cx="52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Método manual: n =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0.0001, épocas = 1000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9" name="Google Shape;2249;g13010d264a1_0_7"/>
          <p:cNvSpPr txBox="1"/>
          <p:nvPr/>
        </p:nvSpPr>
        <p:spPr>
          <a:xfrm>
            <a:off x="796100" y="2758250"/>
            <a:ext cx="74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Utilizando el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método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PCA de la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librería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sklearn.decomposition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0" name="Google Shape;2250;g13010d264a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810350"/>
            <a:ext cx="8709898" cy="67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g13010d264a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5" y="3238850"/>
            <a:ext cx="8709898" cy="6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g13010d264a1_0_7"/>
          <p:cNvSpPr txBox="1"/>
          <p:nvPr/>
        </p:nvSpPr>
        <p:spPr>
          <a:xfrm>
            <a:off x="1128375" y="4344225"/>
            <a:ext cx="31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→ Diferencia total = 0,024338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3010d264a1_0_112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8" name="Google Shape;2258;g13010d264a1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0" y="803000"/>
            <a:ext cx="8131748" cy="41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g13010d264a1_0_11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Grafico usando la libreria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3010d264a1_2_7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265" name="Google Shape;2265;g13010d264a1_2_79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b="1" lang="en"/>
              <a:t>Escalabilidad muy importante</a:t>
            </a:r>
            <a:endParaRPr b="1"/>
          </a:p>
          <a:p>
            <a:pPr indent="-3175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Los valores del autovector definen las características de agrupamiento de la componente principal</a:t>
            </a:r>
            <a:endParaRPr b="1"/>
          </a:p>
          <a:p>
            <a:pPr indent="-31750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/>
              <a:t>La </a:t>
            </a:r>
            <a:r>
              <a:rPr b="1" lang="en"/>
              <a:t>librería</a:t>
            </a:r>
            <a:r>
              <a:rPr b="1" lang="en"/>
              <a:t> sklearn utiliza una tasa de aprendizaje aproximada a 0.0001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13010d264a1_0_36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g13010d264a1_0_36"/>
          <p:cNvSpPr txBox="1"/>
          <p:nvPr>
            <p:ph type="ctrTitle"/>
          </p:nvPr>
        </p:nvSpPr>
        <p:spPr>
          <a:xfrm>
            <a:off x="680850" y="1581600"/>
            <a:ext cx="65877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Ej 2: Modelo de Hopfield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2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2"/>
          <p:cNvSpPr txBox="1"/>
          <p:nvPr>
            <p:ph type="ctrTitle"/>
          </p:nvPr>
        </p:nvSpPr>
        <p:spPr>
          <a:xfrm>
            <a:off x="671450" y="1875050"/>
            <a:ext cx="4843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Ej 1a: Red de Kohonen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3010d264a1_0_142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Patrones de letras representados por matrices de 5x5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Almacenar 4 patrones, aplicar ruido a uno de ellos e identificar el original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g13010d264a1_0_14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Hopfield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3010d264a1_0_4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Representación</a:t>
            </a:r>
            <a:r>
              <a:rPr lang="en"/>
              <a:t> de letras</a:t>
            </a:r>
            <a:endParaRPr/>
          </a:p>
        </p:txBody>
      </p:sp>
      <p:pic>
        <p:nvPicPr>
          <p:cNvPr id="2283" name="Google Shape;2283;g13010d264a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150" y="1226646"/>
            <a:ext cx="1040650" cy="168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g13010d264a1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188" y="1200913"/>
            <a:ext cx="1040650" cy="17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g13010d264a1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200" y="1198575"/>
            <a:ext cx="1086925" cy="173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g13010d264a1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338" y="3048075"/>
            <a:ext cx="1158656" cy="16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g13010d264a1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4021" y="3033425"/>
            <a:ext cx="1086929" cy="16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g13010d264a1_0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6638" y="3033425"/>
            <a:ext cx="992301" cy="1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3010d264a1_0_6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2294" name="Google Shape;2294;g13010d264a1_0_61"/>
          <p:cNvSpPr txBox="1"/>
          <p:nvPr/>
        </p:nvSpPr>
        <p:spPr>
          <a:xfrm>
            <a:off x="1315863" y="1161750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0.01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letra 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5" name="Google Shape;2295;g13010d264a1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63" y="1777350"/>
            <a:ext cx="1103350" cy="18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g13010d264a1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463" y="1777350"/>
            <a:ext cx="1150413" cy="18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g13010d264a1_0_61"/>
          <p:cNvSpPr txBox="1"/>
          <p:nvPr/>
        </p:nvSpPr>
        <p:spPr>
          <a:xfrm>
            <a:off x="1315863" y="3754175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	    Paso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8" name="Google Shape;2298;g13010d264a1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162" y="1767100"/>
            <a:ext cx="1150425" cy="1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g13010d264a1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438" y="1767100"/>
            <a:ext cx="1024046" cy="19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g13010d264a1_0_61"/>
          <p:cNvSpPr txBox="1"/>
          <p:nvPr/>
        </p:nvSpPr>
        <p:spPr>
          <a:xfrm>
            <a:off x="5429763" y="1161750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0.01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letra 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1" name="Google Shape;2301;g13010d264a1_0_61"/>
          <p:cNvSpPr txBox="1"/>
          <p:nvPr/>
        </p:nvSpPr>
        <p:spPr>
          <a:xfrm>
            <a:off x="5504163" y="3754175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	       Paso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3010d264a1_0_8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2307" name="Google Shape;2307;g13010d264a1_0_83"/>
          <p:cNvSpPr txBox="1"/>
          <p:nvPr/>
        </p:nvSpPr>
        <p:spPr>
          <a:xfrm>
            <a:off x="665625" y="1161750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0.1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letra 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8" name="Google Shape;2308;g13010d264a1_0_83"/>
          <p:cNvSpPr txBox="1"/>
          <p:nvPr/>
        </p:nvSpPr>
        <p:spPr>
          <a:xfrm>
            <a:off x="814550" y="3754175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	    Paso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9" name="Google Shape;2309;g13010d264a1_0_83"/>
          <p:cNvSpPr txBox="1"/>
          <p:nvPr/>
        </p:nvSpPr>
        <p:spPr>
          <a:xfrm>
            <a:off x="4093625" y="1250825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0.1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letra 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0" name="Google Shape;2310;g13010d264a1_0_83"/>
          <p:cNvSpPr txBox="1"/>
          <p:nvPr/>
        </p:nvSpPr>
        <p:spPr>
          <a:xfrm>
            <a:off x="4093625" y="3783800"/>
            <a:ext cx="4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      	   Paso 1	           Paso 2           Paso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1" name="Google Shape;2311;g13010d264a1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25" y="1988275"/>
            <a:ext cx="1077315" cy="17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g13010d264a1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575" y="1983210"/>
            <a:ext cx="982900" cy="18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g13010d264a1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625" y="2027900"/>
            <a:ext cx="982900" cy="17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g13010d264a1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975" y="2025531"/>
            <a:ext cx="1046650" cy="173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g13010d264a1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4725" y="2045100"/>
            <a:ext cx="982900" cy="169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g13010d264a1_0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1725" y="2052938"/>
            <a:ext cx="1046650" cy="16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13010d264a1_0_12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2322" name="Google Shape;2322;g13010d264a1_0_128"/>
          <p:cNvSpPr txBox="1"/>
          <p:nvPr/>
        </p:nvSpPr>
        <p:spPr>
          <a:xfrm>
            <a:off x="665625" y="1161750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0.3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letra K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3" name="Google Shape;2323;g13010d264a1_0_128"/>
          <p:cNvSpPr txBox="1"/>
          <p:nvPr/>
        </p:nvSpPr>
        <p:spPr>
          <a:xfrm>
            <a:off x="814550" y="3754175"/>
            <a:ext cx="23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	    Paso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4" name="Google Shape;2324;g13010d264a1_0_128"/>
          <p:cNvSpPr txBox="1"/>
          <p:nvPr/>
        </p:nvSpPr>
        <p:spPr>
          <a:xfrm>
            <a:off x="3980500" y="1161738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Ruido: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0.3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Original: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letra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5" name="Google Shape;2325;g13010d264a1_0_128"/>
          <p:cNvSpPr txBox="1"/>
          <p:nvPr/>
        </p:nvSpPr>
        <p:spPr>
          <a:xfrm>
            <a:off x="4093625" y="3783800"/>
            <a:ext cx="42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      	   Paso 1	           Paso 2           Paso 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6" name="Google Shape;2326;g13010d264a1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25" y="1857325"/>
            <a:ext cx="1028025" cy="19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g13010d264a1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575" y="1855185"/>
            <a:ext cx="1028025" cy="192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g13010d264a1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511" y="1840350"/>
            <a:ext cx="976514" cy="19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g13010d264a1_0_128"/>
          <p:cNvSpPr/>
          <p:nvPr/>
        </p:nvSpPr>
        <p:spPr>
          <a:xfrm>
            <a:off x="7964425" y="1100175"/>
            <a:ext cx="385500" cy="400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0" name="Google Shape;2330;g13010d264a1_0_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4600" y="1843100"/>
            <a:ext cx="1028025" cy="19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g13010d264a1_0_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0731" y="1843100"/>
            <a:ext cx="1099644" cy="19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g13010d264a1_0_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8475" y="1806550"/>
            <a:ext cx="1099650" cy="19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3010d264a1_0_10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Estados espúreos</a:t>
            </a:r>
            <a:endParaRPr/>
          </a:p>
        </p:txBody>
      </p:sp>
      <p:sp>
        <p:nvSpPr>
          <p:cNvPr id="2338" name="Google Shape;2338;g13010d264a1_0_101"/>
          <p:cNvSpPr txBox="1"/>
          <p:nvPr/>
        </p:nvSpPr>
        <p:spPr>
          <a:xfrm>
            <a:off x="2196600" y="1115925"/>
            <a:ext cx="24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Ruido: 0.7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Original: letra 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9" name="Google Shape;2339;g13010d264a1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88" y="1777350"/>
            <a:ext cx="1575850" cy="268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g13010d264a1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274" y="1777350"/>
            <a:ext cx="1469764" cy="26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g13010d264a1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413" y="1788525"/>
            <a:ext cx="1469775" cy="2657832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g13010d264a1_0_101"/>
          <p:cNvSpPr txBox="1"/>
          <p:nvPr/>
        </p:nvSpPr>
        <p:spPr>
          <a:xfrm>
            <a:off x="2196600" y="4503350"/>
            <a:ext cx="47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Paso 0      	   		Paso 1	           	Paso 2   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3010d264a1_0_28"/>
          <p:cNvSpPr txBox="1"/>
          <p:nvPr>
            <p:ph type="ctrTitle"/>
          </p:nvPr>
        </p:nvSpPr>
        <p:spPr>
          <a:xfrm>
            <a:off x="735746" y="22828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3010d264a1_1_15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139" name="Google Shape;2139;g13010d264a1_1_15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Country: Nombre del país.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Area: área.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</a:t>
            </a:r>
            <a:r>
              <a:rPr lang="en"/>
              <a:t>: producto bruto interno.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Inflation: inflación anual.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Life.expect: Expectativa de vida media en años.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Pop.growth: tasa de crecimiento poblacional.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Unemployment: tasa de desempleo. </a:t>
            </a:r>
            <a:endParaRPr/>
          </a:p>
        </p:txBody>
      </p:sp>
      <p:sp>
        <p:nvSpPr>
          <p:cNvPr id="2140" name="Google Shape;2140;g13010d264a1_1_15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de Kohonen</a:t>
            </a:r>
            <a:endParaRPr/>
          </a:p>
        </p:txBody>
      </p:sp>
      <p:sp>
        <p:nvSpPr>
          <p:cNvPr id="2141" name="Google Shape;2141;g13010d264a1_1_15"/>
          <p:cNvSpPr txBox="1"/>
          <p:nvPr/>
        </p:nvSpPr>
        <p:spPr>
          <a:xfrm>
            <a:off x="768425" y="1189825"/>
            <a:ext cx="74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Disponemos del conjunto de datos europe.csv correspondiente a 28 países de Europa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3010d264a1_1_3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Grilla</a:t>
            </a:r>
            <a:endParaRPr/>
          </a:p>
        </p:txBody>
      </p:sp>
      <p:pic>
        <p:nvPicPr>
          <p:cNvPr id="2147" name="Google Shape;2147;g13010d264a1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175"/>
            <a:ext cx="2372475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g13010d264a1_1_30"/>
          <p:cNvSpPr txBox="1"/>
          <p:nvPr/>
        </p:nvSpPr>
        <p:spPr>
          <a:xfrm>
            <a:off x="67625" y="1168100"/>
            <a:ext cx="241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2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9" name="Google Shape;2149;g13010d264a1_1_30"/>
          <p:cNvPicPr preferRelativeResize="0"/>
          <p:nvPr/>
        </p:nvPicPr>
        <p:blipFill rotWithShape="1">
          <a:blip r:embed="rId4">
            <a:alphaModFix/>
          </a:blip>
          <a:srcRect b="8144" l="10898" r="17871" t="10002"/>
          <a:stretch/>
        </p:blipFill>
        <p:spPr>
          <a:xfrm>
            <a:off x="2679900" y="1091550"/>
            <a:ext cx="6153550" cy="3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3010d264a1_2_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Grilla</a:t>
            </a:r>
            <a:endParaRPr/>
          </a:p>
        </p:txBody>
      </p:sp>
      <p:pic>
        <p:nvPicPr>
          <p:cNvPr id="2155" name="Google Shape;2155;g13010d264a1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175"/>
            <a:ext cx="2372475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g13010d264a1_2_41"/>
          <p:cNvSpPr txBox="1"/>
          <p:nvPr/>
        </p:nvSpPr>
        <p:spPr>
          <a:xfrm>
            <a:off x="67625" y="1168100"/>
            <a:ext cx="241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3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√3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7" name="Google Shape;2157;g13010d264a1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975" y="1168100"/>
            <a:ext cx="6512873" cy="355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3010d264a1_1_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</a:t>
            </a:r>
            <a:r>
              <a:rPr lang="en"/>
              <a:t>- Grilla</a:t>
            </a:r>
            <a:endParaRPr/>
          </a:p>
        </p:txBody>
      </p:sp>
      <p:pic>
        <p:nvPicPr>
          <p:cNvPr id="2163" name="Google Shape;2163;g13010d264a1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175"/>
            <a:ext cx="2317675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g13010d264a1_1_1"/>
          <p:cNvSpPr txBox="1"/>
          <p:nvPr/>
        </p:nvSpPr>
        <p:spPr>
          <a:xfrm>
            <a:off x="67625" y="1168100"/>
            <a:ext cx="243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4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 b="1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5" name="Google Shape;2165;g13010d264a1_1_1"/>
          <p:cNvPicPr preferRelativeResize="0"/>
          <p:nvPr/>
        </p:nvPicPr>
        <p:blipFill rotWithShape="1">
          <a:blip r:embed="rId4">
            <a:alphaModFix/>
          </a:blip>
          <a:srcRect b="5997" l="10617" r="17253" t="9996"/>
          <a:stretch/>
        </p:blipFill>
        <p:spPr>
          <a:xfrm>
            <a:off x="2661075" y="1168100"/>
            <a:ext cx="6422650" cy="37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</a:t>
            </a:r>
            <a:r>
              <a:rPr lang="en"/>
              <a:t>Grilla</a:t>
            </a:r>
            <a:endParaRPr/>
          </a:p>
        </p:txBody>
      </p:sp>
      <p:pic>
        <p:nvPicPr>
          <p:cNvPr id="2171" name="Google Shape;21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700"/>
            <a:ext cx="2404500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4"/>
          <p:cNvSpPr txBox="1"/>
          <p:nvPr/>
        </p:nvSpPr>
        <p:spPr>
          <a:xfrm>
            <a:off x="0" y="1341625"/>
            <a:ext cx="240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5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√5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3" name="Google Shape;2173;p4"/>
          <p:cNvPicPr preferRelativeResize="0"/>
          <p:nvPr/>
        </p:nvPicPr>
        <p:blipFill rotWithShape="1">
          <a:blip r:embed="rId4">
            <a:alphaModFix/>
          </a:blip>
          <a:srcRect b="6567" l="10099" r="16398" t="9553"/>
          <a:stretch/>
        </p:blipFill>
        <p:spPr>
          <a:xfrm>
            <a:off x="2404500" y="1166175"/>
            <a:ext cx="6579750" cy="37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3010d264a1_2_4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Grilla</a:t>
            </a:r>
            <a:endParaRPr/>
          </a:p>
        </p:txBody>
      </p:sp>
      <p:pic>
        <p:nvPicPr>
          <p:cNvPr id="2179" name="Google Shape;2179;g13010d264a1_2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700"/>
            <a:ext cx="2404500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g13010d264a1_2_49"/>
          <p:cNvSpPr txBox="1"/>
          <p:nvPr/>
        </p:nvSpPr>
        <p:spPr>
          <a:xfrm>
            <a:off x="0" y="1341625"/>
            <a:ext cx="2404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</a:t>
            </a: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500*neuronas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√8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1" name="Google Shape;2181;g13010d264a1_2_49"/>
          <p:cNvPicPr preferRelativeResize="0"/>
          <p:nvPr/>
        </p:nvPicPr>
        <p:blipFill rotWithShape="1">
          <a:blip r:embed="rId4">
            <a:alphaModFix/>
          </a:blip>
          <a:srcRect b="5984" l="10244" r="16106" t="9847"/>
          <a:stretch/>
        </p:blipFill>
        <p:spPr>
          <a:xfrm>
            <a:off x="2614075" y="1194200"/>
            <a:ext cx="5956850" cy="34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6" name="Google Shape;2186;g13010d264a1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812"/>
            <a:ext cx="2404500" cy="1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g13010d264a1_2_17"/>
          <p:cNvSpPr txBox="1"/>
          <p:nvPr>
            <p:ph type="ctrTitle"/>
          </p:nvPr>
        </p:nvSpPr>
        <p:spPr>
          <a:xfrm>
            <a:off x="2510624" y="316575"/>
            <a:ext cx="668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Países asociados - Épocas</a:t>
            </a:r>
            <a:endParaRPr/>
          </a:p>
        </p:txBody>
      </p:sp>
      <p:sp>
        <p:nvSpPr>
          <p:cNvPr id="2188" name="Google Shape;2188;g13010d264a1_2_17"/>
          <p:cNvSpPr txBox="1"/>
          <p:nvPr/>
        </p:nvSpPr>
        <p:spPr>
          <a:xfrm>
            <a:off x="0" y="0"/>
            <a:ext cx="240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Entradas </a:t>
            </a: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 sz="13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k =</a:t>
            </a:r>
            <a:r>
              <a:rPr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4</a:t>
            </a:r>
            <a:endParaRPr sz="13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n = </a:t>
            </a:r>
            <a:r>
              <a:rPr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0.01</a:t>
            </a:r>
            <a:endParaRPr sz="13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R(0)</a:t>
            </a: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3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Pesos iniciales = </a:t>
            </a:r>
            <a:r>
              <a:rPr lang="en" sz="1300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valores de los datos de entrada</a:t>
            </a:r>
            <a:endParaRPr sz="1300">
              <a:solidFill>
                <a:srgbClr val="1C5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9" name="Google Shape;2189;g13010d264a1_2_17"/>
          <p:cNvPicPr preferRelativeResize="0"/>
          <p:nvPr/>
        </p:nvPicPr>
        <p:blipFill rotWithShape="1">
          <a:blip r:embed="rId4">
            <a:alphaModFix/>
          </a:blip>
          <a:srcRect b="7451" l="10530" r="16546" t="9842"/>
          <a:stretch/>
        </p:blipFill>
        <p:spPr>
          <a:xfrm>
            <a:off x="0" y="1469100"/>
            <a:ext cx="4492600" cy="25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13010d264a1_2_17"/>
          <p:cNvSpPr txBox="1"/>
          <p:nvPr/>
        </p:nvSpPr>
        <p:spPr>
          <a:xfrm>
            <a:off x="102825" y="4205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50*neuronas</a:t>
            </a:r>
            <a:endParaRPr/>
          </a:p>
        </p:txBody>
      </p:sp>
      <p:sp>
        <p:nvSpPr>
          <p:cNvPr id="2191" name="Google Shape;2191;g13010d264a1_2_17"/>
          <p:cNvSpPr txBox="1"/>
          <p:nvPr/>
        </p:nvSpPr>
        <p:spPr>
          <a:xfrm>
            <a:off x="4717050" y="4205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Épocas = </a:t>
            </a:r>
            <a:r>
              <a:rPr lang="en">
                <a:solidFill>
                  <a:srgbClr val="1C5F6F"/>
                </a:solidFill>
                <a:latin typeface="Open Sans"/>
                <a:ea typeface="Open Sans"/>
                <a:cs typeface="Open Sans"/>
                <a:sym typeface="Open Sans"/>
              </a:rPr>
              <a:t>5000*neuronas</a:t>
            </a:r>
            <a:endParaRPr/>
          </a:p>
        </p:txBody>
      </p:sp>
      <p:pic>
        <p:nvPicPr>
          <p:cNvPr id="2192" name="Google Shape;2192;g13010d264a1_2_17"/>
          <p:cNvPicPr preferRelativeResize="0"/>
          <p:nvPr/>
        </p:nvPicPr>
        <p:blipFill rotWithShape="1">
          <a:blip r:embed="rId5">
            <a:alphaModFix/>
          </a:blip>
          <a:srcRect b="7450" l="10388" r="17715" t="10136"/>
          <a:stretch/>
        </p:blipFill>
        <p:spPr>
          <a:xfrm>
            <a:off x="4595425" y="1439500"/>
            <a:ext cx="4548575" cy="26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